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17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000066"/>
    <a:srgbClr val="880232"/>
    <a:srgbClr val="003399"/>
    <a:srgbClr val="000099"/>
    <a:srgbClr val="660066"/>
    <a:srgbClr val="000000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71" autoAdjust="0"/>
  </p:normalViewPr>
  <p:slideViewPr>
    <p:cSldViewPr>
      <p:cViewPr>
        <p:scale>
          <a:sx n="80" d="100"/>
          <a:sy n="80" d="100"/>
        </p:scale>
        <p:origin x="-85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4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053E864-B17D-4378-9316-67622BE7FE7D}" type="datetimeFigureOut">
              <a:rPr lang="ru-RU"/>
              <a:pPr>
                <a:defRPr/>
              </a:pPr>
              <a:t>28.09.2017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36EB72F-94E8-4D51-84BB-AB80DB72B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6690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03D959F-98C4-42E4-B618-CA5C345862D8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6EB72F-94E8-4D51-84BB-AB80DB72B373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>
            <a:lum bright="-12000" contrast="-100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8C2A4-CA48-4FB4-AFC6-3F29F9FCC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50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AC773-A9A5-4054-B29D-670C4E099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945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216A4-641E-4D67-BFC1-27383706A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630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D4300-717D-4700-9D2F-0AB53A428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0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F4D67-0883-4CD5-B3D6-C7876A436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482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7F552-3212-481F-A658-3B605B8DB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82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09AA0-65F9-416E-AC5D-CAC30BE16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561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DB9FE-31F2-45FB-8BC4-ED78925D9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864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63704-389A-4586-8D00-B4B319A48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255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64AA9-C349-4291-B340-17F2A9921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03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DADFE-816D-4D56-AF5F-250D2FFD7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6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pic>
        <p:nvPicPr>
          <p:cNvPr id="1027" name="Picture 10" descr="12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1BDBDA2B-BEAB-454C-B966-59BDE6350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>
              <a:gd name="T0" fmla="*/ 2147483647 w 5767"/>
              <a:gd name="T1" fmla="*/ 2147483647 h 2730"/>
              <a:gd name="T2" fmla="*/ 2147483647 w 5767"/>
              <a:gd name="T3" fmla="*/ 2147483647 h 2730"/>
              <a:gd name="T4" fmla="*/ 2147483647 w 5767"/>
              <a:gd name="T5" fmla="*/ 2147483647 h 2730"/>
              <a:gd name="T6" fmla="*/ 2147483647 w 5767"/>
              <a:gd name="T7" fmla="*/ 2147483647 h 2730"/>
              <a:gd name="T8" fmla="*/ 2147483647 w 5767"/>
              <a:gd name="T9" fmla="*/ 2147483647 h 2730"/>
              <a:gd name="T10" fmla="*/ 2147483647 w 5767"/>
              <a:gd name="T11" fmla="*/ 2147483647 h 2730"/>
              <a:gd name="T12" fmla="*/ 2147483647 w 5767"/>
              <a:gd name="T13" fmla="*/ 0 h 2730"/>
              <a:gd name="T14" fmla="*/ 0 w 5767"/>
              <a:gd name="T15" fmla="*/ 49320743 h 2730"/>
              <a:gd name="T16" fmla="*/ 2147483647 w 5767"/>
              <a:gd name="T17" fmla="*/ 2147483647 h 27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34" name="Picture 12" descr="butterfly 1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topisi.ru/index.php/%D0%A4%D0%B0%D0%B9%D0%BB:P36_1_gimnaziya.jpg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428596" y="0"/>
            <a:ext cx="830580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ru-RU" sz="40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endParaRPr lang="ru-RU" sz="40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endParaRPr lang="ru-RU" sz="40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endParaRPr lang="ru-RU" sz="40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2000" b="1" i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МУНИЦИПАЛЬНОЕ БЮДЖЕТНОЕ </a:t>
            </a:r>
            <a:endParaRPr lang="ru-RU" sz="2000" b="1" i="1" dirty="0" smtClean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20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ОБЩЕОБРАЗОВАТЕЛЬНОЕ УЧРЕЖДЕНИЕ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«Гимназия имени </a:t>
            </a:r>
            <a:r>
              <a:rPr lang="ru-RU" sz="2400" b="1" i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М.М.Вахитова</a:t>
            </a:r>
            <a:endParaRPr lang="ru-RU" sz="2400" b="1" i="1" dirty="0" smtClean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24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г. Буинска Республики </a:t>
            </a:r>
            <a:r>
              <a:rPr lang="ru-RU" sz="24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Татарстан</a:t>
            </a:r>
            <a:r>
              <a:rPr lang="ru-RU" sz="24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»</a:t>
            </a:r>
            <a:endParaRPr lang="ru-RU" sz="2400" b="1" i="1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3200" b="1" i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Шарипова</a:t>
            </a:r>
            <a:r>
              <a:rPr lang="ru-RU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Рената </a:t>
            </a:r>
            <a:r>
              <a:rPr lang="ru-RU" sz="3200" b="1" i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Ильгизовна</a:t>
            </a:r>
            <a:r>
              <a:rPr lang="ru-RU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</a:t>
            </a:r>
            <a:r>
              <a:rPr lang="en-US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9</a:t>
            </a:r>
            <a:r>
              <a:rPr lang="ru-RU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класс</a:t>
            </a:r>
            <a:endParaRPr lang="ru-RU" sz="32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75" name="Rectangle 13"/>
          <p:cNvSpPr>
            <a:spLocks noChangeArrowheads="1"/>
          </p:cNvSpPr>
          <p:nvPr/>
        </p:nvSpPr>
        <p:spPr bwMode="auto">
          <a:xfrm>
            <a:off x="3886200" y="3505200"/>
            <a:ext cx="5029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endParaRPr lang="ru-RU" altLang="ru-RU" sz="1800" b="1">
              <a:solidFill>
                <a:srgbClr val="0000CC"/>
              </a:solidFill>
              <a:latin typeface="Times New Roman" pitchFamily="18" charset="0"/>
            </a:endParaRPr>
          </a:p>
        </p:txBody>
      </p:sp>
      <p:pic>
        <p:nvPicPr>
          <p:cNvPr id="2" name="Picture 2" descr="C:\Users\Rezeda\Desktop\рена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071678"/>
            <a:ext cx="1940411" cy="358976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6894" y="1928802"/>
            <a:ext cx="5330104" cy="36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46833" y="5661438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rgbClr val="C00000"/>
                </a:solidFill>
              </a:rPr>
              <a:t> </a:t>
            </a:r>
            <a:r>
              <a:rPr lang="ru-RU" altLang="ru-RU" sz="3200" b="1" i="1" dirty="0" err="1" smtClean="0">
                <a:solidFill>
                  <a:schemeClr val="accent6">
                    <a:lumMod val="50000"/>
                  </a:schemeClr>
                </a:solidFill>
              </a:rPr>
              <a:t>Мәктәпнең</a:t>
            </a:r>
            <a:r>
              <a:rPr lang="ru-RU" alt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alt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9</a:t>
            </a:r>
            <a:r>
              <a:rPr lang="en-US" alt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ru-RU" alt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altLang="ru-RU" sz="3200" b="1" i="1" dirty="0" err="1" smtClean="0">
                <a:solidFill>
                  <a:schemeClr val="accent6">
                    <a:lumMod val="50000"/>
                  </a:schemeClr>
                </a:solidFill>
              </a:rPr>
              <a:t>еллык</a:t>
            </a:r>
            <a:r>
              <a:rPr lang="ru-RU" alt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altLang="ru-RU" sz="3200" b="1" i="1" dirty="0" err="1" smtClean="0">
                <a:solidFill>
                  <a:schemeClr val="accent6">
                    <a:lumMod val="50000"/>
                  </a:schemeClr>
                </a:solidFill>
              </a:rPr>
              <a:t>тарихына</a:t>
            </a:r>
            <a:r>
              <a:rPr lang="ru-RU" alt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altLang="ru-RU" sz="3200" b="1" i="1" dirty="0" err="1" smtClean="0">
                <a:solidFill>
                  <a:schemeClr val="accent6">
                    <a:lumMod val="50000"/>
                  </a:schemeClr>
                </a:solidFill>
              </a:rPr>
              <a:t>багышлана</a:t>
            </a:r>
            <a:r>
              <a:rPr lang="ru-RU" alt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solidFill>
            <a:srgbClr val="BBE0E3"/>
          </a:solidFill>
        </p:spPr>
        <p:txBody>
          <a:bodyPr/>
          <a:lstStyle/>
          <a:p>
            <a:r>
              <a:rPr lang="ru-RU" altLang="ru-RU" sz="4000" b="1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altLang="ru-RU" sz="4000" b="1" smtClean="0">
                <a:solidFill>
                  <a:srgbClr val="C00000"/>
                </a:solidFill>
                <a:latin typeface="Andalus" pitchFamily="18" charset="-78"/>
              </a:rPr>
              <a:t>Гимназиянең бүгенге бинасы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7338"/>
            <a:ext cx="7921253" cy="49672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79388" y="4221163"/>
            <a:ext cx="8748712" cy="22320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alpha val="60001"/>
                </a:schemeClr>
              </a:gs>
              <a:gs pos="100000">
                <a:srgbClr val="FFCC66">
                  <a:alpha val="60001"/>
                </a:srgbClr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Arial" pitchFamily="34" charset="0"/>
              <a:buChar char="•"/>
              <a:defRPr/>
            </a:pPr>
            <a:endParaRPr lang="en-US" sz="2800" b="1" u="sng" dirty="0">
              <a:solidFill>
                <a:srgbClr val="C00000"/>
              </a:solidFill>
              <a:latin typeface="Bookman Old Style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en-US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1922 </a:t>
            </a:r>
            <a:r>
              <a:rPr lang="ru-RU" sz="32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нче</a:t>
            </a:r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елның</a:t>
            </a:r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24 июле - </a:t>
            </a:r>
          </a:p>
          <a:p>
            <a:pPr>
              <a:defRPr/>
            </a:pP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мәктәпнең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ачылган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көне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1928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нче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ел -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унъеллык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мәктәп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булып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оеша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1934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нче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ел -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урта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мәктәп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статусы ала</a:t>
            </a:r>
          </a:p>
          <a:p>
            <a:pPr>
              <a:defRPr/>
            </a:pP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928794" y="285728"/>
            <a:ext cx="2376488" cy="815975"/>
            <a:chOff x="144" y="144"/>
            <a:chExt cx="1126" cy="384"/>
          </a:xfrm>
        </p:grpSpPr>
        <p:sp>
          <p:nvSpPr>
            <p:cNvPr id="16390" name="Rectangle 11"/>
            <p:cNvSpPr>
              <a:spLocks noChangeArrowheads="1"/>
            </p:cNvSpPr>
            <p:nvPr/>
          </p:nvSpPr>
          <p:spPr bwMode="auto">
            <a:xfrm>
              <a:off x="425" y="144"/>
              <a:ext cx="8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Гимназия имени 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М.М. Вахтова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г. Буинска РТ</a:t>
              </a:r>
              <a:endParaRPr lang="ru-RU" altLang="ru-RU" sz="1200" b="1">
                <a:latin typeface="Times New Roman" pitchFamily="18" charset="0"/>
              </a:endParaRPr>
            </a:p>
          </p:txBody>
        </p:sp>
        <p:pic>
          <p:nvPicPr>
            <p:cNvPr id="16391" name="Picture 1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C7C7"/>
                </a:clrFrom>
                <a:clrTo>
                  <a:srgbClr val="C7C7C7">
                    <a:alpha val="0"/>
                  </a:srgbClr>
                </a:clrTo>
              </a:clrChange>
              <a:lum contrast="100000"/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144" y="144"/>
              <a:ext cx="298" cy="38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pic>
        <p:nvPicPr>
          <p:cNvPr id="4100" name="Рисунок 4" descr="http://16207s001.edusite.ru/images/p36_starayagimnaz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341438"/>
            <a:ext cx="3854450" cy="25876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9738" y="404813"/>
            <a:ext cx="4691062" cy="34528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333375"/>
            <a:ext cx="5473700" cy="2087563"/>
            <a:chOff x="144" y="144"/>
            <a:chExt cx="1175" cy="384"/>
          </a:xfrm>
        </p:grpSpPr>
        <p:sp>
          <p:nvSpPr>
            <p:cNvPr id="17414" name="Rectangle 7"/>
            <p:cNvSpPr>
              <a:spLocks noChangeArrowheads="1"/>
            </p:cNvSpPr>
            <p:nvPr/>
          </p:nvSpPr>
          <p:spPr bwMode="auto">
            <a:xfrm>
              <a:off x="474" y="157"/>
              <a:ext cx="8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Гимназия имени 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М.М. Вахитова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г. Буинска РТ</a:t>
              </a:r>
              <a:endParaRPr lang="ru-RU" altLang="ru-RU" sz="1200" b="1">
                <a:latin typeface="Times New Roman" pitchFamily="18" charset="0"/>
              </a:endParaRPr>
            </a:p>
          </p:txBody>
        </p:sp>
        <p:pic>
          <p:nvPicPr>
            <p:cNvPr id="17415" name="Picture 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C7C7"/>
                </a:clrFrom>
                <a:clrTo>
                  <a:srgbClr val="C7C7C7">
                    <a:alpha val="0"/>
                  </a:srgbClr>
                </a:clrTo>
              </a:clrChange>
              <a:lum contrast="100000"/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144" y="144"/>
              <a:ext cx="298" cy="38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924175"/>
            <a:ext cx="5546725" cy="36004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260350"/>
            <a:ext cx="5402263" cy="34671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413" name="Прямоугольник 6"/>
          <p:cNvSpPr>
            <a:spLocks noChangeArrowheads="1"/>
          </p:cNvSpPr>
          <p:nvPr/>
        </p:nvSpPr>
        <p:spPr bwMode="auto">
          <a:xfrm>
            <a:off x="4572000" y="3687901"/>
            <a:ext cx="417671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alt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Мәктәп янында</a:t>
            </a: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тулай</a:t>
            </a: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торак</a:t>
            </a: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alt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һәм бушлай</a:t>
            </a: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туклану</a:t>
            </a: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оештырыла</a:t>
            </a:r>
            <a:endParaRPr lang="ru-RU" altLang="ru-RU" sz="36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2"/>
          <p:cNvSpPr txBox="1">
            <a:spLocks noChangeArrowheads="1"/>
          </p:cNvSpPr>
          <p:nvPr/>
        </p:nvSpPr>
        <p:spPr bwMode="auto">
          <a:xfrm>
            <a:off x="4716463" y="1412875"/>
            <a:ext cx="4427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2000" b="1" i="1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929454" y="214290"/>
            <a:ext cx="3313113" cy="1277938"/>
            <a:chOff x="144" y="144"/>
            <a:chExt cx="1126" cy="384"/>
          </a:xfrm>
        </p:grpSpPr>
        <p:sp>
          <p:nvSpPr>
            <p:cNvPr id="18442" name="Rectangle 16"/>
            <p:cNvSpPr>
              <a:spLocks noChangeArrowheads="1"/>
            </p:cNvSpPr>
            <p:nvPr/>
          </p:nvSpPr>
          <p:spPr bwMode="auto">
            <a:xfrm>
              <a:off x="425" y="144"/>
              <a:ext cx="8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Гимназия имени 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М.М. Вахитова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г. Буинска РТ</a:t>
              </a:r>
              <a:endParaRPr lang="ru-RU" altLang="ru-RU" sz="1200" b="1">
                <a:latin typeface="Times New Roman" pitchFamily="18" charset="0"/>
              </a:endParaRPr>
            </a:p>
          </p:txBody>
        </p:sp>
        <p:pic>
          <p:nvPicPr>
            <p:cNvPr id="18443" name="Picture 1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C7C7"/>
                </a:clrFrom>
                <a:clrTo>
                  <a:srgbClr val="C7C7C7">
                    <a:alpha val="0"/>
                  </a:srgbClr>
                </a:clrTo>
              </a:clrChange>
              <a:lum contrast="100000"/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144" y="144"/>
              <a:ext cx="298" cy="38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sp>
        <p:nvSpPr>
          <p:cNvPr id="18436" name="Text Box 20"/>
          <p:cNvSpPr txBox="1">
            <a:spLocks noChangeArrowheads="1"/>
          </p:cNvSpPr>
          <p:nvPr/>
        </p:nvSpPr>
        <p:spPr bwMode="auto">
          <a:xfrm>
            <a:off x="785786" y="571480"/>
            <a:ext cx="4286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i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Мәктәпнең беренче</a:t>
            </a:r>
            <a:r>
              <a:rPr lang="ru-RU" altLang="ru-RU" sz="24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директорлары</a:t>
            </a:r>
            <a:r>
              <a:rPr lang="ru-RU" altLang="ru-RU" sz="24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</a:t>
            </a:r>
          </a:p>
        </p:txBody>
      </p:sp>
      <p:pic>
        <p:nvPicPr>
          <p:cNvPr id="6149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14818"/>
            <a:ext cx="1508486" cy="20447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438" name="Прямоугольник 10"/>
          <p:cNvSpPr>
            <a:spLocks noChangeArrowheads="1"/>
          </p:cNvSpPr>
          <p:nvPr/>
        </p:nvSpPr>
        <p:spPr bwMode="auto">
          <a:xfrm>
            <a:off x="571472" y="6286520"/>
            <a:ext cx="20842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600" b="1" i="1" dirty="0" err="1">
                <a:solidFill>
                  <a:srgbClr val="FF0066"/>
                </a:solidFill>
              </a:rPr>
              <a:t>Шәйхи Ибраһимов</a:t>
            </a:r>
            <a:endParaRPr lang="ru-RU" altLang="ru-RU" sz="1600" dirty="0"/>
          </a:p>
        </p:txBody>
      </p:sp>
      <p:sp>
        <p:nvSpPr>
          <p:cNvPr id="18439" name="Прямоугольник 11"/>
          <p:cNvSpPr>
            <a:spLocks noChangeArrowheads="1"/>
          </p:cNvSpPr>
          <p:nvPr/>
        </p:nvSpPr>
        <p:spPr bwMode="auto">
          <a:xfrm>
            <a:off x="428596" y="1428736"/>
            <a:ext cx="2673341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b="1" i="1" dirty="0">
                <a:solidFill>
                  <a:srgbClr val="FF0066"/>
                </a:solidFill>
              </a:rPr>
              <a:t>-</a:t>
            </a:r>
            <a:r>
              <a:rPr lang="tt-RU" altLang="ru-RU" b="1" i="1" dirty="0">
                <a:solidFill>
                  <a:srgbClr val="FF0066"/>
                </a:solidFill>
              </a:rPr>
              <a:t> </a:t>
            </a:r>
            <a:r>
              <a:rPr lang="ru-RU" altLang="ru-RU" b="1" i="1" dirty="0" err="1">
                <a:solidFill>
                  <a:srgbClr val="FF0066"/>
                </a:solidFill>
              </a:rPr>
              <a:t>Мостафа</a:t>
            </a:r>
            <a:r>
              <a:rPr lang="ru-RU" altLang="ru-RU" b="1" i="1" dirty="0">
                <a:solidFill>
                  <a:srgbClr val="FF0066"/>
                </a:solidFill>
              </a:rPr>
              <a:t> </a:t>
            </a:r>
            <a:r>
              <a:rPr lang="ru-RU" altLang="ru-RU" b="1" i="1" dirty="0" err="1">
                <a:solidFill>
                  <a:srgbClr val="FF0066"/>
                </a:solidFill>
              </a:rPr>
              <a:t>Насыйров</a:t>
            </a:r>
            <a:r>
              <a:rPr lang="ru-RU" altLang="ru-RU" b="1" i="1" dirty="0">
                <a:solidFill>
                  <a:srgbClr val="FF0066"/>
                </a:solidFill>
              </a:rPr>
              <a:t>;</a:t>
            </a:r>
          </a:p>
          <a:p>
            <a:pPr>
              <a:spcBef>
                <a:spcPct val="50000"/>
              </a:spcBef>
            </a:pPr>
            <a:r>
              <a:rPr lang="ru-RU" altLang="ru-RU" b="1" i="1" dirty="0">
                <a:solidFill>
                  <a:srgbClr val="FF0066"/>
                </a:solidFill>
              </a:rPr>
              <a:t>- </a:t>
            </a:r>
            <a:r>
              <a:rPr lang="ru-RU" altLang="ru-RU" b="1" i="1" dirty="0" err="1">
                <a:solidFill>
                  <a:srgbClr val="FF0066"/>
                </a:solidFill>
              </a:rPr>
              <a:t>Ләбиб </a:t>
            </a:r>
            <a:r>
              <a:rPr lang="ru-RU" altLang="ru-RU" b="1" i="1" dirty="0">
                <a:solidFill>
                  <a:srgbClr val="FF0066"/>
                </a:solidFill>
              </a:rPr>
              <a:t>Гайсин</a:t>
            </a:r>
            <a:endParaRPr lang="ru-RU" altLang="ru-RU" dirty="0"/>
          </a:p>
        </p:txBody>
      </p:sp>
      <p:sp>
        <p:nvSpPr>
          <p:cNvPr id="18440" name="Прямоугольник 12"/>
          <p:cNvSpPr>
            <a:spLocks noChangeArrowheads="1"/>
          </p:cNvSpPr>
          <p:nvPr/>
        </p:nvSpPr>
        <p:spPr bwMode="auto">
          <a:xfrm>
            <a:off x="0" y="2357430"/>
            <a:ext cx="39608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i="1" u="sng" dirty="0" err="1">
                <a:solidFill>
                  <a:srgbClr val="0000FF"/>
                </a:solidFill>
                <a:latin typeface="Times New Roman" pitchFamily="18" charset="0"/>
              </a:rPr>
              <a:t>Беренче</a:t>
            </a:r>
            <a:r>
              <a:rPr lang="ru-RU" altLang="ru-RU" sz="2000" b="1" i="1" u="sng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altLang="ru-RU" sz="2000" b="1" i="1" u="sng" dirty="0" err="1">
                <a:solidFill>
                  <a:srgbClr val="0000FF"/>
                </a:solidFill>
                <a:latin typeface="Times New Roman" pitchFamily="18" charset="0"/>
              </a:rPr>
              <a:t>укытучылар</a:t>
            </a:r>
            <a:r>
              <a:rPr lang="ru-RU" altLang="ru-RU" sz="2000" b="1" i="1" u="sng" dirty="0">
                <a:solidFill>
                  <a:srgbClr val="0000FF"/>
                </a:solidFill>
                <a:latin typeface="Times New Roman" pitchFamily="18" charset="0"/>
              </a:rPr>
              <a:t>-</a:t>
            </a:r>
          </a:p>
        </p:txBody>
      </p:sp>
      <p:sp>
        <p:nvSpPr>
          <p:cNvPr id="18441" name="Прямоугольник 13"/>
          <p:cNvSpPr>
            <a:spLocks noChangeArrowheads="1"/>
          </p:cNvSpPr>
          <p:nvPr/>
        </p:nvSpPr>
        <p:spPr bwMode="auto">
          <a:xfrm>
            <a:off x="357158" y="2714620"/>
            <a:ext cx="242889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600" b="1" i="1" dirty="0">
                <a:solidFill>
                  <a:srgbClr val="FF0066"/>
                </a:solidFill>
              </a:rPr>
              <a:t>- </a:t>
            </a:r>
            <a:r>
              <a:rPr lang="ru-RU" altLang="ru-RU" sz="1600" b="1" i="1" dirty="0" err="1">
                <a:solidFill>
                  <a:srgbClr val="FF0066"/>
                </a:solidFill>
              </a:rPr>
              <a:t>Барый</a:t>
            </a:r>
            <a:r>
              <a:rPr lang="ru-RU" altLang="ru-RU" sz="1600" b="1" i="1" dirty="0">
                <a:solidFill>
                  <a:srgbClr val="FF0066"/>
                </a:solidFill>
              </a:rPr>
              <a:t> </a:t>
            </a:r>
            <a:r>
              <a:rPr lang="ru-RU" altLang="ru-RU" sz="1600" b="1" i="1" dirty="0" err="1">
                <a:solidFill>
                  <a:srgbClr val="FF0066"/>
                </a:solidFill>
              </a:rPr>
              <a:t>Мәрдиев;</a:t>
            </a:r>
            <a:endParaRPr lang="ru-RU" altLang="ru-RU" sz="1600" b="1" i="1" dirty="0">
              <a:solidFill>
                <a:srgbClr val="FF0066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600" b="1" i="1" dirty="0">
                <a:solidFill>
                  <a:srgbClr val="FF0066"/>
                </a:solidFill>
              </a:rPr>
              <a:t>- </a:t>
            </a:r>
            <a:r>
              <a:rPr lang="ru-RU" altLang="ru-RU" sz="1600" b="1" i="1" dirty="0" err="1">
                <a:solidFill>
                  <a:srgbClr val="FF0066"/>
                </a:solidFill>
              </a:rPr>
              <a:t>Сарби</a:t>
            </a:r>
            <a:r>
              <a:rPr lang="ru-RU" altLang="ru-RU" sz="1600" b="1" i="1" dirty="0">
                <a:solidFill>
                  <a:srgbClr val="FF0066"/>
                </a:solidFill>
              </a:rPr>
              <a:t> </a:t>
            </a:r>
            <a:r>
              <a:rPr lang="ru-RU" altLang="ru-RU" sz="1600" b="1" i="1" dirty="0" err="1">
                <a:solidFill>
                  <a:srgbClr val="FF0066"/>
                </a:solidFill>
              </a:rPr>
              <a:t>Фазллуллина</a:t>
            </a:r>
            <a:r>
              <a:rPr lang="ru-RU" altLang="ru-RU" sz="1600" b="1" i="1" dirty="0">
                <a:solidFill>
                  <a:srgbClr val="FF0066"/>
                </a:solidFill>
              </a:rPr>
              <a:t>;</a:t>
            </a:r>
          </a:p>
          <a:p>
            <a:pPr>
              <a:spcBef>
                <a:spcPct val="50000"/>
              </a:spcBef>
            </a:pPr>
            <a:r>
              <a:rPr lang="ru-RU" altLang="ru-RU" sz="1600" b="1" i="1" dirty="0">
                <a:solidFill>
                  <a:srgbClr val="FF0066"/>
                </a:solidFill>
              </a:rPr>
              <a:t>- </a:t>
            </a:r>
            <a:r>
              <a:rPr lang="ru-RU" altLang="ru-RU" sz="1600" b="1" i="1" dirty="0" err="1">
                <a:solidFill>
                  <a:srgbClr val="FF0066"/>
                </a:solidFill>
              </a:rPr>
              <a:t>Зайнәп Бәширова</a:t>
            </a:r>
            <a:endParaRPr lang="ru-RU" altLang="ru-RU" sz="1600" b="1" i="1" dirty="0">
              <a:solidFill>
                <a:srgbClr val="FF0066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1600" b="1" i="1" dirty="0">
                <a:solidFill>
                  <a:srgbClr val="FF0066"/>
                </a:solidFill>
              </a:rPr>
              <a:t>- </a:t>
            </a:r>
            <a:r>
              <a:rPr lang="ru-RU" altLang="ru-RU" sz="1600" b="1" i="1" dirty="0" err="1">
                <a:solidFill>
                  <a:srgbClr val="FF0066"/>
                </a:solidFill>
              </a:rPr>
              <a:t>Гарифжан</a:t>
            </a:r>
            <a:r>
              <a:rPr lang="ru-RU" altLang="ru-RU" sz="1600" b="1" i="1" dirty="0">
                <a:solidFill>
                  <a:srgbClr val="FF0066"/>
                </a:solidFill>
              </a:rPr>
              <a:t> Валиев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15001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1924 </a:t>
            </a:r>
            <a:r>
              <a:rPr lang="ru-RU" altLang="ru-RU" sz="2000" b="1" i="1" u="sng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нче</a:t>
            </a: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u="sng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елда</a:t>
            </a: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u="sng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мәктәптә </a:t>
            </a: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пионер </a:t>
            </a:r>
            <a:r>
              <a:rPr lang="ru-RU" altLang="ru-RU" sz="2000" b="1" i="1" u="sng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һәм </a:t>
            </a: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комсомол </a:t>
            </a:r>
            <a:r>
              <a:rPr lang="ru-RU" altLang="ru-RU" sz="2000" b="1" i="1" u="sng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оешмалары</a:t>
            </a: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u="sng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барлыкка</a:t>
            </a: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u="sng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килә</a:t>
            </a:r>
            <a:r>
              <a:rPr lang="ru-RU" altLang="ru-RU" sz="2000" b="1" i="1" u="sng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b="1" i="1" u="sng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214554"/>
            <a:ext cx="3397047" cy="17595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214818"/>
            <a:ext cx="2607326" cy="20717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4214818"/>
            <a:ext cx="3238677" cy="21383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813" y="804863"/>
            <a:ext cx="8235950" cy="57927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2531" name="Заголовок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Book Antiqua" pitchFamily="18" charset="0"/>
              </a:rPr>
              <a:t>1940 нчы ел укучылары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347242" y="1411937"/>
            <a:ext cx="2786082" cy="1714512"/>
          </a:xfrm>
        </p:spPr>
        <p:txBody>
          <a:bodyPr/>
          <a:lstStyle/>
          <a:p>
            <a:pPr algn="l" eaLnBrk="1" hangingPunct="1"/>
            <a: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Гади</a:t>
            </a: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Ильясов </a:t>
            </a:r>
            <a:b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-Хөснулла Гыймуллин</a:t>
            </a: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Гали </a:t>
            </a:r>
            <a:r>
              <a:rPr lang="ru-RU" alt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Мифтахов</a:t>
            </a: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С.Сайкин</a:t>
            </a:r>
            <a:b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Г.Сабиров</a:t>
            </a:r>
            <a: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28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800" b="1" i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3313113" cy="1277938"/>
            <a:chOff x="144" y="144"/>
            <a:chExt cx="1126" cy="384"/>
          </a:xfrm>
        </p:grpSpPr>
        <p:sp>
          <p:nvSpPr>
            <p:cNvPr id="24582" name="Rectangle 5"/>
            <p:cNvSpPr>
              <a:spLocks noChangeArrowheads="1"/>
            </p:cNvSpPr>
            <p:nvPr/>
          </p:nvSpPr>
          <p:spPr bwMode="auto">
            <a:xfrm>
              <a:off x="425" y="144"/>
              <a:ext cx="8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Гимназия имени 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М.М. Вахитова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г. Буинска РТ</a:t>
              </a:r>
              <a:endParaRPr lang="ru-RU" altLang="ru-RU" sz="1200" b="1">
                <a:latin typeface="Times New Roman" pitchFamily="18" charset="0"/>
              </a:endParaRPr>
            </a:p>
          </p:txBody>
        </p:sp>
        <p:pic>
          <p:nvPicPr>
            <p:cNvPr id="24583" name="Picture 6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C7C7"/>
                </a:clrFrom>
                <a:clrTo>
                  <a:srgbClr val="C7C7C7">
                    <a:alpha val="0"/>
                  </a:srgbClr>
                </a:clrTo>
              </a:clrChange>
              <a:lum contrast="100000"/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144" y="144"/>
              <a:ext cx="298" cy="38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pic>
        <p:nvPicPr>
          <p:cNvPr id="24580" name="Picture 7" descr="Отечественная война и Великая Победа! (150 фото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143248"/>
            <a:ext cx="37147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1438275" y="0"/>
            <a:ext cx="77057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400" b="1" i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Бөек Ватан</a:t>
            </a:r>
            <a:r>
              <a:rPr lang="ru-RU" altLang="ru-RU" sz="44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b="1" i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сугышында</a:t>
            </a:r>
            <a:r>
              <a:rPr lang="ru-RU" altLang="ru-RU" sz="44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b="1" i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һәлак булган</a:t>
            </a:r>
            <a:r>
              <a:rPr lang="ru-RU" altLang="ru-RU" sz="44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b="1" i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укытучылар</a:t>
            </a:r>
            <a:endParaRPr lang="ru-RU" altLang="ru-RU" sz="4400" dirty="0">
              <a:solidFill>
                <a:schemeClr val="accent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5357826"/>
            <a:ext cx="12858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i="1" kern="0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Шәри</a:t>
            </a:r>
            <a:endParaRPr lang="ru-RU" sz="1600" b="1" i="1" kern="0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ru-RU" sz="1600" b="1" i="1" kern="0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Галимҗан </a:t>
            </a:r>
            <a:br>
              <a:rPr lang="ru-RU" sz="1600" b="1" i="1" kern="0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ru-RU" sz="1600" b="1" i="1" kern="0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пович</a:t>
            </a:r>
            <a:r>
              <a:rPr lang="ru-RU" sz="1600" b="1" i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i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1600" b="1" i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ru-RU" sz="1600" b="1" i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Салихов </a:t>
            </a:r>
            <a:endParaRPr lang="ru-RU" sz="16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571612"/>
            <a:ext cx="2777236" cy="3663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Прямоугольник 9"/>
          <p:cNvSpPr/>
          <p:nvPr/>
        </p:nvSpPr>
        <p:spPr>
          <a:xfrm>
            <a:off x="714348" y="5286388"/>
            <a:ext cx="15001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i="1" dirty="0" smtClean="0">
                <a:solidFill>
                  <a:srgbClr val="C00000"/>
                </a:solidFill>
              </a:rPr>
              <a:t>40 </a:t>
            </a:r>
            <a:r>
              <a:rPr lang="ru-RU" altLang="ru-RU" b="1" i="1" dirty="0" err="1" smtClean="0">
                <a:solidFill>
                  <a:srgbClr val="C00000"/>
                </a:solidFill>
              </a:rPr>
              <a:t>нчы</a:t>
            </a:r>
            <a:r>
              <a:rPr lang="ru-RU" altLang="ru-RU" b="1" i="1" dirty="0" smtClean="0">
                <a:solidFill>
                  <a:srgbClr val="C00000"/>
                </a:solidFill>
              </a:rPr>
              <a:t> </a:t>
            </a:r>
            <a:br>
              <a:rPr lang="ru-RU" altLang="ru-RU" b="1" i="1" dirty="0" smtClean="0">
                <a:solidFill>
                  <a:srgbClr val="C00000"/>
                </a:solidFill>
              </a:rPr>
            </a:br>
            <a:r>
              <a:rPr lang="ru-RU" altLang="ru-RU" b="1" i="1" dirty="0" err="1" smtClean="0">
                <a:solidFill>
                  <a:srgbClr val="C00000"/>
                </a:solidFill>
              </a:rPr>
              <a:t>елларда</a:t>
            </a:r>
            <a:r>
              <a:rPr lang="ru-RU" altLang="ru-RU" b="1" i="1" dirty="0" smtClean="0">
                <a:solidFill>
                  <a:srgbClr val="C00000"/>
                </a:solidFill>
              </a:rPr>
              <a:t/>
            </a:r>
            <a:br>
              <a:rPr lang="ru-RU" altLang="ru-RU" b="1" i="1" dirty="0" smtClean="0">
                <a:solidFill>
                  <a:srgbClr val="C00000"/>
                </a:solidFill>
              </a:rPr>
            </a:br>
            <a:r>
              <a:rPr lang="ru-RU" altLang="ru-RU" b="1" i="1" dirty="0" smtClean="0">
                <a:solidFill>
                  <a:srgbClr val="C00000"/>
                </a:solidFill>
              </a:rPr>
              <a:t> </a:t>
            </a:r>
            <a:r>
              <a:rPr lang="ru-RU" altLang="ru-RU" b="1" i="1" dirty="0" err="1" smtClean="0">
                <a:solidFill>
                  <a:srgbClr val="C00000"/>
                </a:solidFill>
              </a:rPr>
              <a:t>мәктәпне</a:t>
            </a:r>
            <a:r>
              <a:rPr lang="ru-RU" altLang="ru-RU" b="1" i="1" dirty="0" smtClean="0">
                <a:solidFill>
                  <a:srgbClr val="C00000"/>
                </a:solidFill>
              </a:rPr>
              <a:t/>
            </a:r>
            <a:br>
              <a:rPr lang="ru-RU" altLang="ru-RU" b="1" i="1" dirty="0" smtClean="0">
                <a:solidFill>
                  <a:srgbClr val="C00000"/>
                </a:solidFill>
              </a:rPr>
            </a:br>
            <a:r>
              <a:rPr lang="ru-RU" altLang="ru-RU" b="1" i="1" dirty="0" smtClean="0">
                <a:solidFill>
                  <a:srgbClr val="C00000"/>
                </a:solidFill>
              </a:rPr>
              <a:t> </a:t>
            </a:r>
            <a:r>
              <a:rPr lang="ru-RU" altLang="ru-RU" b="1" i="1" dirty="0" err="1" smtClean="0">
                <a:solidFill>
                  <a:srgbClr val="C00000"/>
                </a:solidFill>
              </a:rPr>
              <a:t>житәкли</a:t>
            </a:r>
            <a:r>
              <a:rPr lang="ru-RU" altLang="ru-RU" b="1" i="1" dirty="0" smtClean="0">
                <a:solidFill>
                  <a:srgbClr val="C00000"/>
                </a:solidFill>
              </a:rPr>
              <a:t> </a:t>
            </a:r>
            <a:r>
              <a:rPr lang="ru-RU" altLang="ru-RU" b="1" i="1" dirty="0" smtClean="0">
                <a:solidFill>
                  <a:srgbClr val="7030A0"/>
                </a:solidFill>
              </a:rPr>
              <a:t/>
            </a:r>
            <a:br>
              <a:rPr lang="ru-RU" altLang="ru-RU" b="1" i="1" dirty="0" smtClean="0">
                <a:solidFill>
                  <a:srgbClr val="7030A0"/>
                </a:solidFill>
              </a:rPr>
            </a:br>
            <a:r>
              <a:rPr lang="ru-RU" altLang="ru-RU" b="1" i="1" dirty="0" smtClean="0">
                <a:solidFill>
                  <a:srgbClr val="C00000"/>
                </a:solidFill>
              </a:rPr>
              <a:t/>
            </a:r>
            <a:br>
              <a:rPr lang="ru-RU" altLang="ru-RU" b="1" i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188913"/>
            <a:ext cx="6778625" cy="1223962"/>
          </a:xfrm>
        </p:spPr>
        <p:txBody>
          <a:bodyPr/>
          <a:lstStyle/>
          <a:p>
            <a:pPr eaLnBrk="1" hangingPunct="1"/>
            <a:r>
              <a:rPr lang="ru-RU" altLang="ru-RU" sz="4000" b="1" i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1950-1970нче елларда мәктәп директорлары: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0825" y="188913"/>
            <a:ext cx="3313113" cy="1296987"/>
            <a:chOff x="144" y="144"/>
            <a:chExt cx="1126" cy="384"/>
          </a:xfrm>
        </p:grpSpPr>
        <p:sp>
          <p:nvSpPr>
            <p:cNvPr id="28682" name="Rectangle 5"/>
            <p:cNvSpPr>
              <a:spLocks noChangeArrowheads="1"/>
            </p:cNvSpPr>
            <p:nvPr/>
          </p:nvSpPr>
          <p:spPr bwMode="auto">
            <a:xfrm>
              <a:off x="425" y="144"/>
              <a:ext cx="845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Гимназия имени 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М.М. Вахитова </a:t>
              </a:r>
              <a:endParaRPr lang="ru-RU" altLang="ru-RU" sz="1200" b="1">
                <a:latin typeface="Times New Roman" pitchFamily="18" charset="0"/>
              </a:endParaRPr>
            </a:p>
            <a:p>
              <a:r>
                <a:rPr lang="ru-RU" altLang="ru-RU" sz="1200" b="1">
                  <a:latin typeface="Times New Roman" pitchFamily="18" charset="0"/>
                  <a:cs typeface="Times New Roman" pitchFamily="18" charset="0"/>
                </a:rPr>
                <a:t>г. Буинска РТ</a:t>
              </a:r>
              <a:endParaRPr lang="ru-RU" altLang="ru-RU" sz="1200" b="1">
                <a:latin typeface="Times New Roman" pitchFamily="18" charset="0"/>
              </a:endParaRPr>
            </a:p>
          </p:txBody>
        </p:sp>
        <p:pic>
          <p:nvPicPr>
            <p:cNvPr id="28683" name="Picture 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C7C7C7"/>
                </a:clrFrom>
                <a:clrTo>
                  <a:srgbClr val="C7C7C7">
                    <a:alpha val="0"/>
                  </a:srgbClr>
                </a:clrTo>
              </a:clrChange>
              <a:lum contrast="100000"/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144" y="144"/>
              <a:ext cx="298" cy="38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</p:grp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14492"/>
            <a:ext cx="2807989" cy="39664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677" name="Прямоугольник 7"/>
          <p:cNvSpPr>
            <a:spLocks noChangeArrowheads="1"/>
          </p:cNvSpPr>
          <p:nvPr/>
        </p:nvSpPr>
        <p:spPr bwMode="auto">
          <a:xfrm>
            <a:off x="395288" y="5445125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i="1" dirty="0" err="1">
                <a:solidFill>
                  <a:srgbClr val="FF0066"/>
                </a:solidFill>
              </a:rPr>
              <a:t>Гобәй Абдуллович</a:t>
            </a:r>
            <a:r>
              <a:rPr lang="ru-RU" altLang="ru-RU" sz="2400" b="1" i="1" dirty="0">
                <a:solidFill>
                  <a:srgbClr val="FF0066"/>
                </a:solidFill>
              </a:rPr>
              <a:t> Абдуллин</a:t>
            </a:r>
            <a:endParaRPr lang="ru-RU" altLang="ru-RU" dirty="0"/>
          </a:p>
        </p:txBody>
      </p:sp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458311"/>
            <a:ext cx="2521992" cy="40947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679" name="Прямоугольник 9"/>
          <p:cNvSpPr>
            <a:spLocks noChangeArrowheads="1"/>
          </p:cNvSpPr>
          <p:nvPr/>
        </p:nvSpPr>
        <p:spPr bwMode="auto">
          <a:xfrm>
            <a:off x="6500826" y="5500702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i="1" dirty="0" err="1">
                <a:solidFill>
                  <a:srgbClr val="FF0066"/>
                </a:solidFill>
              </a:rPr>
              <a:t>Султеева</a:t>
            </a:r>
            <a:r>
              <a:rPr lang="ru-RU" altLang="ru-RU" sz="2400" b="1" i="1" dirty="0">
                <a:solidFill>
                  <a:srgbClr val="FF0066"/>
                </a:solidFill>
              </a:rPr>
              <a:t> </a:t>
            </a:r>
            <a:r>
              <a:rPr lang="ru-RU" altLang="ru-RU" sz="2400" b="1" i="1" dirty="0" err="1">
                <a:solidFill>
                  <a:srgbClr val="FF0066"/>
                </a:solidFill>
              </a:rPr>
              <a:t>Гөлсем Галләмовна</a:t>
            </a:r>
            <a:endParaRPr lang="ru-RU" altLang="ru-RU" sz="2400" dirty="0"/>
          </a:p>
        </p:txBody>
      </p:sp>
      <p:pic>
        <p:nvPicPr>
          <p:cNvPr id="16392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1484313"/>
            <a:ext cx="2951163" cy="4032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681" name="Прямоугольник 11"/>
          <p:cNvSpPr>
            <a:spLocks noChangeArrowheads="1"/>
          </p:cNvSpPr>
          <p:nvPr/>
        </p:nvSpPr>
        <p:spPr bwMode="auto">
          <a:xfrm>
            <a:off x="3500430" y="5429264"/>
            <a:ext cx="25733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i="1" dirty="0" err="1">
                <a:solidFill>
                  <a:srgbClr val="FF0066"/>
                </a:solidFill>
              </a:rPr>
              <a:t>Әбрар Идиятуллович</a:t>
            </a:r>
            <a:r>
              <a:rPr lang="ru-RU" altLang="ru-RU" sz="2400" b="1" i="1" dirty="0">
                <a:solidFill>
                  <a:srgbClr val="FF0066"/>
                </a:solidFill>
              </a:rPr>
              <a:t> </a:t>
            </a:r>
            <a:r>
              <a:rPr lang="ru-RU" altLang="ru-RU" sz="2400" b="1" i="1" dirty="0" err="1">
                <a:solidFill>
                  <a:srgbClr val="FF0066"/>
                </a:solidFill>
              </a:rPr>
              <a:t>Габитов</a:t>
            </a:r>
            <a:endParaRPr lang="ru-RU" alt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3286116" y="1643050"/>
            <a:ext cx="3286148" cy="777875"/>
          </a:xfrm>
        </p:spPr>
        <p:txBody>
          <a:bodyPr/>
          <a:lstStyle/>
          <a:p>
            <a:r>
              <a:rPr lang="ru-RU" altLang="ru-RU" sz="1800" b="1" dirty="0" err="1" smtClean="0">
                <a:solidFill>
                  <a:srgbClr val="0000FF"/>
                </a:solidFill>
              </a:rPr>
              <a:t>Мәктәп бинасы</a:t>
            </a:r>
            <a:r>
              <a:rPr lang="ru-RU" altLang="ru-RU" sz="1800" b="1" dirty="0" smtClean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 smtClean="0">
                <a:solidFill>
                  <a:srgbClr val="0000FF"/>
                </a:solidFill>
              </a:rPr>
              <a:t>зурая</a:t>
            </a:r>
            <a:r>
              <a:rPr lang="ru-RU" altLang="ru-RU" sz="1800" b="1" dirty="0" smtClean="0">
                <a:solidFill>
                  <a:srgbClr val="0000FF"/>
                </a:solidFill>
              </a:rPr>
              <a:t/>
            </a:r>
            <a:br>
              <a:rPr lang="ru-RU" altLang="ru-RU" sz="1800" b="1" dirty="0" smtClean="0">
                <a:solidFill>
                  <a:srgbClr val="0000FF"/>
                </a:solidFill>
              </a:rPr>
            </a:br>
            <a:r>
              <a:rPr lang="ru-RU" altLang="ru-RU" sz="1800" b="1" dirty="0" smtClean="0">
                <a:solidFill>
                  <a:srgbClr val="0000FF"/>
                </a:solidFill>
              </a:rPr>
              <a:t>(1975)</a:t>
            </a:r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857232"/>
            <a:ext cx="2928958" cy="189244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2571736" y="142852"/>
            <a:ext cx="36433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1970/1971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нче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уку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елы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-</a:t>
            </a:r>
          </a:p>
          <a:p>
            <a:pPr algn="ctr">
              <a:spcBef>
                <a:spcPct val="50000"/>
              </a:spcBef>
            </a:pP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автомобильгә укыту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эше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ачыла</a:t>
            </a:r>
            <a:endParaRPr lang="ru-RU" altLang="ru-RU" sz="1600" b="1" dirty="0">
              <a:solidFill>
                <a:srgbClr val="6600CC"/>
              </a:solidFill>
              <a:latin typeface="Arial Black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85728"/>
            <a:ext cx="2571768" cy="16388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2214554"/>
            <a:ext cx="3143272" cy="1940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357290" y="292893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1600" b="1" dirty="0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1975 </a:t>
            </a:r>
            <a:r>
              <a:rPr lang="ru-RU" altLang="ru-RU" sz="1600" b="1" dirty="0" err="1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нче</a:t>
            </a:r>
            <a:r>
              <a:rPr lang="ru-RU" altLang="ru-RU" sz="1600" b="1" dirty="0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ел – </a:t>
            </a:r>
            <a:r>
              <a:rPr lang="ru-RU" altLang="ru-RU" sz="1600" b="1" dirty="0" err="1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мәктәп каршында</a:t>
            </a:r>
            <a:r>
              <a:rPr lang="ru-RU" altLang="ru-RU" sz="1600" b="1" dirty="0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altLang="ru-RU" sz="1600" b="1" dirty="0" err="1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М.Вахитовка</a:t>
            </a:r>
            <a:r>
              <a:rPr lang="ru-RU" altLang="ru-RU" sz="1600" b="1" dirty="0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altLang="ru-RU" sz="1600" b="1" dirty="0" err="1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һәйкэл куела</a:t>
            </a:r>
            <a:r>
              <a:rPr lang="ru-RU" altLang="ru-RU" sz="1600" b="1" dirty="0" smtClean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5643578"/>
            <a:ext cx="3714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1985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нче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елның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endParaRPr lang="en-US" altLang="ru-RU" sz="1600" b="1" dirty="0" smtClean="0">
              <a:solidFill>
                <a:srgbClr val="6600CC"/>
              </a:solidFill>
              <a:latin typeface="Arial Black" pitchFamily="34" charset="0"/>
            </a:endParaRPr>
          </a:p>
          <a:p>
            <a:pPr algn="ctr">
              <a:buFontTx/>
              <a:buNone/>
            </a:pP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1нче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сентябрендә яңа</a:t>
            </a:r>
            <a:endParaRPr lang="ru-RU" altLang="ru-RU" sz="1600" b="1" dirty="0" smtClean="0">
              <a:solidFill>
                <a:srgbClr val="6600CC"/>
              </a:solidFill>
              <a:latin typeface="Arial Black" pitchFamily="34" charset="0"/>
            </a:endParaRPr>
          </a:p>
          <a:p>
            <a:pPr algn="ctr">
              <a:buFontTx/>
              <a:buNone/>
            </a:pP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бина</a:t>
            </a:r>
            <a:r>
              <a:rPr lang="ru-RU" altLang="ru-RU" sz="1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1600" b="1" dirty="0" err="1" smtClean="0">
                <a:solidFill>
                  <a:srgbClr val="6600CC"/>
                </a:solidFill>
                <a:latin typeface="Arial Black" pitchFamily="34" charset="0"/>
              </a:rPr>
              <a:t>ачылды</a:t>
            </a:r>
            <a:endParaRPr lang="ru-RU" sz="1600" dirty="0">
              <a:solidFill>
                <a:srgbClr val="6600CC"/>
              </a:solidFill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643314"/>
            <a:ext cx="3143272" cy="19595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4" descr="P36 1 gimnaziy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4500570"/>
            <a:ext cx="3143272" cy="17752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748712" cy="1223962"/>
          </a:xfrm>
        </p:spPr>
        <p:txBody>
          <a:bodyPr/>
          <a:lstStyle/>
          <a:p>
            <a:r>
              <a:rPr lang="ru-RU" altLang="ru-RU" sz="3600" b="1" dirty="0" err="1" smtClean="0">
                <a:solidFill>
                  <a:srgbClr val="CC0066"/>
                </a:solidFill>
                <a:latin typeface="Arial Black" pitchFamily="34" charset="0"/>
              </a:rPr>
              <a:t>Мәктәпне </a:t>
            </a:r>
            <a:r>
              <a:rPr lang="ru-RU" altLang="ru-RU" sz="3600" b="1" dirty="0" smtClean="0">
                <a:solidFill>
                  <a:srgbClr val="CC0066"/>
                </a:solidFill>
                <a:latin typeface="Arial Black" pitchFamily="34" charset="0"/>
              </a:rPr>
              <a:t>капиталь </a:t>
            </a:r>
            <a:r>
              <a:rPr lang="ru-RU" altLang="ru-RU" sz="3600" b="1" dirty="0" err="1" smtClean="0">
                <a:solidFill>
                  <a:srgbClr val="CC0066"/>
                </a:solidFill>
                <a:latin typeface="Arial Black" pitchFamily="34" charset="0"/>
              </a:rPr>
              <a:t>ремонттан</a:t>
            </a:r>
            <a:r>
              <a:rPr lang="ru-RU" altLang="ru-RU" sz="3600" b="1" dirty="0" smtClean="0">
                <a:solidFill>
                  <a:srgbClr val="CC0066"/>
                </a:solidFill>
                <a:latin typeface="Arial Black" pitchFamily="34" charset="0"/>
              </a:rPr>
              <a:t> </a:t>
            </a:r>
            <a:r>
              <a:rPr lang="ru-RU" altLang="ru-RU" sz="3600" b="1" dirty="0" err="1" smtClean="0">
                <a:solidFill>
                  <a:srgbClr val="CC0066"/>
                </a:solidFill>
                <a:latin typeface="Arial Black" pitchFamily="34" charset="0"/>
              </a:rPr>
              <a:t>соң ачу</a:t>
            </a:r>
            <a:r>
              <a:rPr lang="ru-RU" altLang="ru-RU" sz="3600" b="1" dirty="0" smtClean="0">
                <a:solidFill>
                  <a:srgbClr val="CC0066"/>
                </a:solidFill>
                <a:latin typeface="Arial Black" pitchFamily="34" charset="0"/>
              </a:rPr>
              <a:t> </a:t>
            </a:r>
            <a:r>
              <a:rPr lang="ru-RU" altLang="ru-RU" sz="3600" b="1" dirty="0" err="1" smtClean="0">
                <a:solidFill>
                  <a:srgbClr val="CC0066"/>
                </a:solidFill>
                <a:latin typeface="Arial Black" pitchFamily="34" charset="0"/>
              </a:rPr>
              <a:t>тантанасы</a:t>
            </a:r>
            <a:r>
              <a:rPr lang="ru-RU" altLang="ru-RU" sz="3600" b="1" dirty="0" smtClean="0">
                <a:solidFill>
                  <a:srgbClr val="CC0066"/>
                </a:solidFill>
                <a:latin typeface="Arial Black" pitchFamily="34" charset="0"/>
              </a:rPr>
              <a:t> </a:t>
            </a:r>
            <a:r>
              <a:rPr lang="ru-RU" altLang="ru-RU" sz="2800" b="1" dirty="0" smtClean="0">
                <a:solidFill>
                  <a:srgbClr val="CC0066"/>
                </a:solidFill>
                <a:latin typeface="Arial Black" pitchFamily="34" charset="0"/>
              </a:rPr>
              <a:t>(2010 ел)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924175"/>
            <a:ext cx="5189538" cy="3460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4738687" cy="35798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1616</TotalTime>
  <Words>220</Words>
  <Application>Microsoft Office PowerPoint</Application>
  <PresentationFormat>Экран (4:3)</PresentationFormat>
  <Paragraphs>64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1940 нчы ел укучылары</vt:lpstr>
      <vt:lpstr>   - Гади Ильясов  -Хөснулла Гыймуллин - Гали Мифтахов  - С.Сайкин - Г.Сабиров     </vt:lpstr>
      <vt:lpstr>1950-1970нче елларда мәктәп директорлары:</vt:lpstr>
      <vt:lpstr>Мәктәп бинасы зурая (1975)</vt:lpstr>
      <vt:lpstr>Мәктәпне капиталь ремонттан соң ачу тантанасы (2010 ел)</vt:lpstr>
      <vt:lpstr> Гимназиянең бүгенге бинасы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Учитель</cp:lastModifiedBy>
  <cp:revision>193</cp:revision>
  <cp:lastPrinted>1601-01-01T00:00:00Z</cp:lastPrinted>
  <dcterms:created xsi:type="dcterms:W3CDTF">1601-01-01T00:00:00Z</dcterms:created>
  <dcterms:modified xsi:type="dcterms:W3CDTF">2017-09-28T08:31:27Z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